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20"/>
  </p:notesMasterIdLst>
  <p:handoutMasterIdLst>
    <p:handoutMasterId r:id="rId21"/>
  </p:handoutMasterIdLst>
  <p:sldIdLst>
    <p:sldId id="337" r:id="rId2"/>
    <p:sldId id="1791" r:id="rId3"/>
    <p:sldId id="1792" r:id="rId4"/>
    <p:sldId id="1729" r:id="rId5"/>
    <p:sldId id="1738" r:id="rId6"/>
    <p:sldId id="1789" r:id="rId7"/>
    <p:sldId id="1790" r:id="rId8"/>
    <p:sldId id="1793" r:id="rId9"/>
    <p:sldId id="1794" r:id="rId10"/>
    <p:sldId id="1795" r:id="rId11"/>
    <p:sldId id="1693" r:id="rId12"/>
    <p:sldId id="1797" r:id="rId13"/>
    <p:sldId id="1778" r:id="rId14"/>
    <p:sldId id="1799" r:id="rId15"/>
    <p:sldId id="1798" r:id="rId16"/>
    <p:sldId id="1802" r:id="rId17"/>
    <p:sldId id="1796" r:id="rId18"/>
    <p:sldId id="180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Garcia" initials="S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870078"/>
    <a:srgbClr val="760068"/>
    <a:srgbClr val="B49BB0"/>
    <a:srgbClr val="AAAAAA"/>
    <a:srgbClr val="521B93"/>
    <a:srgbClr val="BFBFBF"/>
    <a:srgbClr val="500048"/>
    <a:srgbClr val="0096FF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2" autoAdjust="0"/>
    <p:restoredTop sz="88087" autoAdjust="0"/>
  </p:normalViewPr>
  <p:slideViewPr>
    <p:cSldViewPr snapToGrid="0" showGuides="1">
      <p:cViewPr varScale="1">
        <p:scale>
          <a:sx n="124" d="100"/>
          <a:sy n="124" d="100"/>
        </p:scale>
        <p:origin x="144" y="106"/>
      </p:cViewPr>
      <p:guideLst>
        <p:guide orient="horz" pos="2001"/>
        <p:guide pos="3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7D45F-9B06-4FD6-B80D-63AF92FC02D4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3F7F3-BE4C-4D86-9918-24458AE0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https://arxiv.org/pdf/2401.05459.pdf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79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标准可以有效的降低筛选和思考的成本，但标准本身是否忽略掉有效的信息很少有人思考，很多时候接受了思考的标准，也就背上了枷锁。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14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57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253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62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2697654"/>
            <a:ext cx="12192000" cy="1462692"/>
            <a:chOff x="0" y="2878638"/>
            <a:chExt cx="9144000" cy="1034852"/>
          </a:xfrm>
        </p:grpSpPr>
        <p:sp>
          <p:nvSpPr>
            <p:cNvPr id="7" name="矩形 6"/>
            <p:cNvSpPr/>
            <p:nvPr/>
          </p:nvSpPr>
          <p:spPr>
            <a:xfrm>
              <a:off x="0" y="3607982"/>
              <a:ext cx="9144000" cy="305508"/>
            </a:xfrm>
            <a:prstGeom prst="rect">
              <a:avLst/>
            </a:prstGeom>
            <a:solidFill>
              <a:srgbClr val="453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78638"/>
              <a:ext cx="9144000" cy="729343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10936195" y="1892024"/>
            <a:ext cx="871416" cy="653562"/>
            <a:chOff x="10920675" y="2008140"/>
            <a:chExt cx="576000" cy="576000"/>
          </a:xfrm>
        </p:grpSpPr>
        <p:sp>
          <p:nvSpPr>
            <p:cNvPr id="11" name="矩形 10"/>
            <p:cNvSpPr/>
            <p:nvPr/>
          </p:nvSpPr>
          <p:spPr>
            <a:xfrm>
              <a:off x="11172675" y="2260140"/>
              <a:ext cx="324000" cy="324000"/>
            </a:xfrm>
            <a:prstGeom prst="rect">
              <a:avLst/>
            </a:prstGeom>
            <a:solidFill>
              <a:srgbClr val="870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920675" y="2008140"/>
              <a:ext cx="252000" cy="252000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1026466" y="2954360"/>
            <a:ext cx="781145" cy="516114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>
          <a:xfrm>
            <a:off x="2587484" y="2695225"/>
            <a:ext cx="8438981" cy="10308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 i="0" baseline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2587484" y="3738042"/>
            <a:ext cx="8438981" cy="4223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>
          <a:xfrm>
            <a:off x="6658709" y="4846566"/>
            <a:ext cx="5148903" cy="914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5A443C8-F527-4088-972A-1B628FCB18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8" y="2434992"/>
            <a:ext cx="1652321" cy="207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4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1126957" y="6320412"/>
            <a:ext cx="739436" cy="537587"/>
          </a:xfrm>
          <a:prstGeom prst="rect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49" y="6406644"/>
            <a:ext cx="1390651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60768" y="120576"/>
            <a:ext cx="871416" cy="653562"/>
            <a:chOff x="10920675" y="2008140"/>
            <a:chExt cx="576000" cy="576000"/>
          </a:xfrm>
        </p:grpSpPr>
        <p:sp>
          <p:nvSpPr>
            <p:cNvPr id="14" name="矩形 13"/>
            <p:cNvSpPr/>
            <p:nvPr/>
          </p:nvSpPr>
          <p:spPr>
            <a:xfrm>
              <a:off x="11172675" y="2260140"/>
              <a:ext cx="324000" cy="324000"/>
            </a:xfrm>
            <a:prstGeom prst="rect">
              <a:avLst/>
            </a:prstGeom>
            <a:solidFill>
              <a:srgbClr val="870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920675" y="2008140"/>
              <a:ext cx="252000" cy="252000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7" name="文本占位符 16"/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523220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baseline="0"/>
            </a:lvl1pPr>
          </a:lstStyle>
          <a:p>
            <a:pPr lvl="0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991063-E634-4E39-A87D-9AB781C94A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6" y="6406643"/>
            <a:ext cx="1148151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3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350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344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488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2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9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3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22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6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1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8" r:id="rId1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title" idx="4294967295"/>
          </p:nvPr>
        </p:nvSpPr>
        <p:spPr>
          <a:xfrm>
            <a:off x="1914525" y="2719388"/>
            <a:ext cx="9205913" cy="10302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大模型辅助软件开发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377F888-955A-4A83-B583-E053959CF388}"/>
              </a:ext>
            </a:extLst>
          </p:cNvPr>
          <p:cNvSpPr txBox="1">
            <a:spLocks/>
          </p:cNvSpPr>
          <p:nvPr/>
        </p:nvSpPr>
        <p:spPr>
          <a:xfrm>
            <a:off x="7399413" y="4747446"/>
            <a:ext cx="4792587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ea typeface="隶书" panose="02010509060101010101" pitchFamily="49" charset="-122"/>
                <a:cs typeface="Calibri" panose="020F0502020204030204" charset="0"/>
              </a:rPr>
              <a:t>南京大学软件研发效能实验室</a:t>
            </a:r>
            <a:endParaRPr lang="en-US" altLang="zh-CN" sz="2800" dirty="0">
              <a:ea typeface="隶书" panose="02010509060101010101" pitchFamily="49" charset="-122"/>
              <a:cs typeface="Calibri" panose="020F0502020204030204" charset="0"/>
            </a:endParaRPr>
          </a:p>
          <a:p>
            <a:pPr algn="ctr"/>
            <a:endParaRPr lang="zh-CN" altLang="en-US" dirty="0">
              <a:latin typeface="Times New Roman" panose="02020603050405020304" pitchFamily="36" charset="0"/>
              <a:ea typeface="+mj-ea"/>
              <a:cs typeface="Times New Roman" panose="02020603050405020304" pitchFamily="36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1154C6-1997-41C8-AFF5-55B4FACF8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70" y="5537325"/>
            <a:ext cx="2857500" cy="47625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5D2894F-5584-9991-09CD-BFBA30F63556}"/>
              </a:ext>
            </a:extLst>
          </p:cNvPr>
          <p:cNvSpPr txBox="1">
            <a:spLocks/>
          </p:cNvSpPr>
          <p:nvPr/>
        </p:nvSpPr>
        <p:spPr>
          <a:xfrm>
            <a:off x="9363012" y="3429000"/>
            <a:ext cx="2913545" cy="103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2024-11-06</a:t>
            </a:r>
            <a:endParaRPr lang="en-US" altLang="zh-CN" sz="24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9A5CDCDD-21F2-A5B6-6839-8B4853470A54}"/>
              </a:ext>
            </a:extLst>
          </p:cNvPr>
          <p:cNvSpPr txBox="1">
            <a:spLocks/>
          </p:cNvSpPr>
          <p:nvPr/>
        </p:nvSpPr>
        <p:spPr>
          <a:xfrm>
            <a:off x="10023002" y="4116387"/>
            <a:ext cx="1771117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ea typeface="隶书" panose="02010509060101010101" pitchFamily="49" charset="-122"/>
                <a:cs typeface="Calibri" panose="020F0502020204030204" charset="0"/>
              </a:rPr>
              <a:t>于永达</a:t>
            </a:r>
            <a:endParaRPr lang="zh-CN" altLang="en-US" sz="1600" dirty="0">
              <a:latin typeface="Times New Roman" panose="02020603050405020304" pitchFamily="36" charset="0"/>
              <a:ea typeface="+mj-ea"/>
              <a:cs typeface="Times New Roman" panose="02020603050405020304" pitchFamily="3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 descr="图示  描述已自动生成">
            <a:extLst>
              <a:ext uri="{FF2B5EF4-FFF2-40B4-BE49-F238E27FC236}">
                <a16:creationId xmlns:a16="http://schemas.microsoft.com/office/drawing/2014/main" id="{D8C434C9-D199-24D5-7BF9-CE92D7128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111" y="86231"/>
            <a:ext cx="5404687" cy="581189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TaskWeaver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代码驱动的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Agent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框架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741443" y="1373476"/>
            <a:ext cx="45975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基于大模型生成复杂代码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将复杂的任务进行拆分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通过反馈修改规划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维护上下文信息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代码生成器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结合子任务和背景信息生成代码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代码执行器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执行生成的代码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评估运行结果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总结任务状态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564760" y="598310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TaskWeaver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任务流程</a:t>
            </a:r>
          </a:p>
        </p:txBody>
      </p:sp>
    </p:spTree>
    <p:extLst>
      <p:ext uri="{BB962C8B-B14F-4D97-AF65-F5344CB8AC3E}">
        <p14:creationId xmlns:p14="http://schemas.microsoft.com/office/powerpoint/2010/main" val="416035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pilot and Bing’s AI features">
            <a:extLst>
              <a:ext uri="{FF2B5EF4-FFF2-40B4-BE49-F238E27FC236}">
                <a16:creationId xmlns:a16="http://schemas.microsoft.com/office/drawing/2014/main" id="{96EA381C-D27E-39B5-64C1-E907057E4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489" y="996519"/>
            <a:ext cx="7068801" cy="39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 Copilot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633860" y="1933604"/>
            <a:ext cx="4597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AI-powered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DALL-E3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系统级别调用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600195" y="514886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 Copilot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61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77D4A9A-FBB6-7B46-1DEA-A1B9B73F2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11" y="0"/>
            <a:ext cx="7075503" cy="613120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3671055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智能搜索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651617" y="1238250"/>
            <a:ext cx="37605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结合搜索引擎回答用户的问题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实施流程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提取用户提问关键词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根据搜索进行回答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更有效的智能搜索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融入多样性的知识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结合大模型提供更多关键词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多次搜索获取多样性结果，解决复杂问题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使用问答缩小所需范围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526455" y="6068090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增强搜索示例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82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个人智能助理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648287" y="2134881"/>
            <a:ext cx="47122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个人智能助理与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深度个人数据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个人设备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个人服务 深度集成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个人智能助理的目标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协助用户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减少重复和繁琐的工作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将更多精力放在有趣或重要的事务上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063761" y="5363243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个人智能助理发展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069B45-85EF-FC88-144A-A336BC207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11" y="1493219"/>
            <a:ext cx="6415089" cy="36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2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个人智能助理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577267" y="1096193"/>
            <a:ext cx="39947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智能助理根据用户的严格定义完成任务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智能助理根据用户的需求调用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，解决问题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智能助理可以自动规划解决问题的步骤，并逐步解决问题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智能助理可以感知不同情景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主动在合适的时刻提供必要的帮助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智能助理能够完全理解用户需求，并自主解决问题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有创造力和情绪感知和处理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132938" y="5265381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个人助手能力分级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9080D5-2DD7-4BE5-1EFC-40A5A5F95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35" y="1206397"/>
            <a:ext cx="7501065" cy="390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7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/NPC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222159" y="1548954"/>
            <a:ext cx="40815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基于多项技术的组合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NVIDIA Riva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自动语音识别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(ASR)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NVIDIA ACE (Avatar Cloud Engine)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基于大模型获得对话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逻辑能力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根据预设特性进行个性化对话，引导玩家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NVIDIA Audio2Face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将大模型生成的内容生成面部表情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数字人有更加生动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srXGPh80UM">
            <a:hlinkClick r:id="" action="ppaction://media"/>
            <a:extLst>
              <a:ext uri="{FF2B5EF4-FFF2-40B4-BE49-F238E27FC236}">
                <a16:creationId xmlns:a16="http://schemas.microsoft.com/office/drawing/2014/main" id="{31290319-5CA6-AE28-046C-583865B8538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2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108" y="1242874"/>
            <a:ext cx="7772892" cy="4372252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952A993A-C810-7AC9-6DB9-622CD5018AD5}"/>
              </a:ext>
            </a:extLst>
          </p:cNvPr>
          <p:cNvSpPr txBox="1">
            <a:spLocks/>
          </p:cNvSpPr>
          <p:nvPr/>
        </p:nvSpPr>
        <p:spPr>
          <a:xfrm>
            <a:off x="6697932" y="5669518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/NPC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252054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统合经验总结与标准化递推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577266" y="1449295"/>
            <a:ext cx="47122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许多传统行业以人类的经验为标准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新能源产业引发了巨大的铜镍锂需求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地表矿藏基本被完全勘探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探矿行业平均成功率低于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单次勘探成本巨大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收集历史勘探数据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分析不同矿物与地质等条件的相关性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评估矿床可能存在的置信度与特征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将勘探成功率提升至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20%+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1686C8-7257-859A-3F00-33F56931C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87" y="-1"/>
            <a:ext cx="5988152" cy="6037915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121969" y="6087683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探矿深度与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估计</a:t>
            </a:r>
          </a:p>
        </p:txBody>
      </p:sp>
    </p:spTree>
    <p:extLst>
      <p:ext uri="{BB962C8B-B14F-4D97-AF65-F5344CB8AC3E}">
        <p14:creationId xmlns:p14="http://schemas.microsoft.com/office/powerpoint/2010/main" val="254720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65454813-655b0eea-70ba-4975-8a80-00553a6e2786">
            <a:hlinkClick r:id="" action="ppaction://media"/>
            <a:extLst>
              <a:ext uri="{FF2B5EF4-FFF2-40B4-BE49-F238E27FC236}">
                <a16:creationId xmlns:a16="http://schemas.microsoft.com/office/drawing/2014/main" id="{6EB1BFA0-1C5A-FC7C-5392-27CA2AC1F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3735" y="819150"/>
            <a:ext cx="8798265" cy="494902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0743" y="111264"/>
            <a:ext cx="10833100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 symbolic regression for physics guided by units constraints: 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toward the automated discovery of physical laws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269052" y="1803025"/>
            <a:ext cx="3192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将数据转化为可解释公式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黑盒转白盒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使用深度强化学习拟合公式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估计不同模块对拟合的有效性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按照最有效方向进行尝试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096000" y="5768174"/>
            <a:ext cx="4352985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Physical Symbolic Optimization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拟合示例</a:t>
            </a:r>
          </a:p>
        </p:txBody>
      </p:sp>
    </p:spTree>
    <p:extLst>
      <p:ext uri="{BB962C8B-B14F-4D97-AF65-F5344CB8AC3E}">
        <p14:creationId xmlns:p14="http://schemas.microsoft.com/office/powerpoint/2010/main" val="341598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AlphaFold-latest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 维度灾难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611708" y="1272300"/>
            <a:ext cx="5071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蛋白质存在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级结构，蛋白质序列对于蛋白质结构和功能具有重要的影响。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从序列到空间结构远超过人脑分析的上限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大模型可以显著提升分析的确定性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将不能分析的数量降低到可以分析的数量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甚至是可以实验的数量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将部分工作转化成可以自动化的步骤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用算力替代脑力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使规模化成为可能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隐知识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为了解决维度灾难常常会划定不同的标准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规模化可以检验不同标准的价值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发现通常人类没有注意的方向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BB2A67B-2C31-EBAC-D4FC-FA19A7033DAE}"/>
              </a:ext>
            </a:extLst>
          </p:cNvPr>
          <p:cNvGrpSpPr/>
          <p:nvPr/>
        </p:nvGrpSpPr>
        <p:grpSpPr>
          <a:xfrm>
            <a:off x="6405750" y="1042247"/>
            <a:ext cx="5368738" cy="4243904"/>
            <a:chOff x="6448214" y="243852"/>
            <a:chExt cx="5368738" cy="424390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193389E-4545-6F55-BEB4-AE2CBDF10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8214" y="2186093"/>
              <a:ext cx="5311530" cy="230166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EE644EF-0290-366A-DBF3-CD0F06370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8214" y="243852"/>
              <a:ext cx="5368738" cy="1943682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EB41D01-B625-D7B7-B5E7-41F1FB3E60AB}"/>
                </a:ext>
              </a:extLst>
            </p:cNvPr>
            <p:cNvSpPr/>
            <p:nvPr/>
          </p:nvSpPr>
          <p:spPr>
            <a:xfrm>
              <a:off x="10801348" y="1841288"/>
              <a:ext cx="958395" cy="285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60FEAFC-812D-0289-3A68-0AAACA451CED}"/>
                </a:ext>
              </a:extLst>
            </p:cNvPr>
            <p:cNvSpPr/>
            <p:nvPr/>
          </p:nvSpPr>
          <p:spPr>
            <a:xfrm>
              <a:off x="10730228" y="4113196"/>
              <a:ext cx="958395" cy="285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6680EBCB-7FCF-0BA2-6BC1-8B69A2379744}"/>
              </a:ext>
            </a:extLst>
          </p:cNvPr>
          <p:cNvSpPr txBox="1">
            <a:spLocks/>
          </p:cNvSpPr>
          <p:nvPr/>
        </p:nvSpPr>
        <p:spPr>
          <a:xfrm>
            <a:off x="6599945" y="5396830"/>
            <a:ext cx="4980347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AlphaFold-latest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蛋白质相互作用和抗体结构预测</a:t>
            </a:r>
          </a:p>
        </p:txBody>
      </p:sp>
    </p:spTree>
    <p:extLst>
      <p:ext uri="{BB962C8B-B14F-4D97-AF65-F5344CB8AC3E}">
        <p14:creationId xmlns:p14="http://schemas.microsoft.com/office/powerpoint/2010/main" val="417761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576184" y="1009762"/>
            <a:ext cx="474718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通常指有自主性、主动性、拥有计划和社交能力的实体。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基于大模型的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Agent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通常包括三部分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将输入转化为大模型方便理解的格式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例如：将图片转化为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vToken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认知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记忆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从过往的历史中获取知识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通过额外知识库获取专业信息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思考与决策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将大任务拆分为具体的小任务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通过反思或回溯获得正确结果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与环境进行交互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调用程序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执行驱动实体部件</a:t>
            </a:r>
          </a:p>
        </p:txBody>
      </p:sp>
      <p:pic>
        <p:nvPicPr>
          <p:cNvPr id="5" name="图片 4" descr="图形用户界面  中度可信度描述已自动生成">
            <a:extLst>
              <a:ext uri="{FF2B5EF4-FFF2-40B4-BE49-F238E27FC236}">
                <a16:creationId xmlns:a16="http://schemas.microsoft.com/office/drawing/2014/main" id="{B8DA1751-0EEF-F39E-D63E-5E14A8433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57" y="1282492"/>
            <a:ext cx="6677106" cy="3961802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B81DAB07-A120-C997-D033-C75F01082168}"/>
              </a:ext>
            </a:extLst>
          </p:cNvPr>
          <p:cNvSpPr txBox="1"/>
          <p:nvPr/>
        </p:nvSpPr>
        <p:spPr>
          <a:xfrm>
            <a:off x="6629892" y="5401724"/>
            <a:ext cx="42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基于大模型的</a:t>
            </a:r>
            <a:r>
              <a:rPr kumimoji="1"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AI</a:t>
            </a: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</a:t>
            </a:r>
            <a:r>
              <a:rPr kumimoji="1"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agent</a:t>
            </a: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的结构</a:t>
            </a:r>
            <a:endParaRPr kumimoji="1" lang="zh-CN" altLang="en-US" baseline="30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37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96EB04-F580-0572-34C2-88D7B751DEDA}"/>
              </a:ext>
            </a:extLst>
          </p:cNvPr>
          <p:cNvSpPr txBox="1"/>
          <p:nvPr/>
        </p:nvSpPr>
        <p:spPr>
          <a:xfrm>
            <a:off x="6966249" y="5529789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LLM-based Agent planner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519477" y="1520125"/>
            <a:ext cx="40081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任务拆分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将大任务拆分成具体的小任务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使任务具有可执行性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任务选择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判断子任务的先决条件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分析子任务之间的冲突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执行子任务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环境反馈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接收环境反馈，判断任务完成情况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描述、解释与修正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描述当前错误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尝试解释错误发生的原因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尝试修正子任务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重新执行子任务或重新规划</a:t>
            </a:r>
          </a:p>
        </p:txBody>
      </p:sp>
      <p:pic>
        <p:nvPicPr>
          <p:cNvPr id="4" name="图片 5" descr="图片包含 图示  描述已自动生成">
            <a:extLst>
              <a:ext uri="{FF2B5EF4-FFF2-40B4-BE49-F238E27FC236}">
                <a16:creationId xmlns:a16="http://schemas.microsoft.com/office/drawing/2014/main" id="{421B6B1F-E843-D51D-115D-252AAA74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633" y="931089"/>
            <a:ext cx="7498339" cy="44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1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96EB04-F580-0572-34C2-88D7B751DEDA}"/>
              </a:ext>
            </a:extLst>
          </p:cNvPr>
          <p:cNvSpPr txBox="1"/>
          <p:nvPr/>
        </p:nvSpPr>
        <p:spPr>
          <a:xfrm>
            <a:off x="5860565" y="4926439"/>
            <a:ext cx="4653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Hugging GPT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Calling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164370" y="1536174"/>
            <a:ext cx="37950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Calling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可以获取时效性信息或与环境进行交互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通常情况下，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回对结果进行处理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在出现报错时自主分析问题，尝试解决错误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结果正确时通过自然语言返回给用户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Hugging GPT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作为接收用户需求，调用指定任务模型的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将任务拆解并可以多次调用专用模型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B6E972-A98C-59D5-4D5F-5844D95DE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40" y="1218384"/>
            <a:ext cx="8009860" cy="352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Qwen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-Agent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123423" y="2644170"/>
            <a:ext cx="4111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Qwen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可以高效开发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https://github.com/QwenLM/Qwen-Agent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showcase_code_interpreter_multi_turn_chat">
            <a:hlinkClick r:id="" action="ppaction://media"/>
            <a:extLst>
              <a:ext uri="{FF2B5EF4-FFF2-40B4-BE49-F238E27FC236}">
                <a16:creationId xmlns:a16="http://schemas.microsoft.com/office/drawing/2014/main" id="{9DE5C0FF-6ED6-61BB-846B-E55AFFE45C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7713" y="1346096"/>
            <a:ext cx="7744287" cy="46362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E13F36C-D861-F249-7593-F27F5C080ABA}"/>
              </a:ext>
            </a:extLst>
          </p:cNvPr>
          <p:cNvSpPr txBox="1"/>
          <p:nvPr/>
        </p:nvSpPr>
        <p:spPr>
          <a:xfrm>
            <a:off x="6877917" y="6040616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Qwen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代码解释器示例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Qwen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定义任务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96EB04-F580-0572-34C2-88D7B751DEDA}"/>
              </a:ext>
            </a:extLst>
          </p:cNvPr>
          <p:cNvSpPr txBox="1"/>
          <p:nvPr/>
        </p:nvSpPr>
        <p:spPr>
          <a:xfrm>
            <a:off x="7108291" y="6221510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Qwen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-agent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定义任务示例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519477" y="1520125"/>
            <a:ext cx="35492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系统提示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定义需要实现的任务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描述背景信息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定义工具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描述工具功能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定义输入参数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注册工具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只有注册的工具会被调用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ACC57A-6354-0B27-1EE6-D4AC48FD2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222" y="426128"/>
            <a:ext cx="7738778" cy="57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2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Qwen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如何处理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调用任务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96EB04-F580-0572-34C2-88D7B751DEDA}"/>
              </a:ext>
            </a:extLst>
          </p:cNvPr>
          <p:cNvSpPr txBox="1"/>
          <p:nvPr/>
        </p:nvSpPr>
        <p:spPr>
          <a:xfrm>
            <a:off x="6198619" y="6529287"/>
            <a:ext cx="3670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Qwen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-agent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服务器端接收到和生成的内容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466211" y="1990642"/>
            <a:ext cx="313812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系统提示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定义需要实现的任务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描述背景信息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定义工具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描述工具功能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定义输入参数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56E816-12D5-84A4-3C5D-233100C710C2}"/>
              </a:ext>
            </a:extLst>
          </p:cNvPr>
          <p:cNvSpPr txBox="1"/>
          <p:nvPr/>
        </p:nvSpPr>
        <p:spPr>
          <a:xfrm>
            <a:off x="3875843" y="738650"/>
            <a:ext cx="8316157" cy="5633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/>
              <a:t>&lt;|</a:t>
            </a:r>
            <a:r>
              <a:rPr lang="en-US" altLang="zh-CN" dirty="0" err="1"/>
              <a:t>im_start</a:t>
            </a:r>
            <a:r>
              <a:rPr lang="en-US" altLang="zh-CN" dirty="0"/>
              <a:t>|&gt;system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According to the user\'s request, you first draw a picture and then automatically run code to download the picture and select an image operation from the given document to process the image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# Tools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## You have access to the following tools: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### </a:t>
            </a:r>
            <a:r>
              <a:rPr lang="en-US" altLang="zh-CN" dirty="0" err="1"/>
              <a:t>my_image_gen</a:t>
            </a:r>
            <a:endParaRPr lang="en-US" altLang="zh-CN" dirty="0"/>
          </a:p>
          <a:p>
            <a:pPr>
              <a:lnSpc>
                <a:spcPct val="80000"/>
              </a:lnSpc>
            </a:pPr>
            <a:r>
              <a:rPr lang="en-US" altLang="zh-CN" dirty="0" err="1"/>
              <a:t>my_image_gen</a:t>
            </a:r>
            <a:r>
              <a:rPr lang="en-US" altLang="zh-CN" dirty="0"/>
              <a:t>: AI painting (image generation) service, input text description, and return the image URL drawn based on text information. </a:t>
            </a:r>
            <a:r>
              <a:rPr lang="zh-CN" altLang="en-US" dirty="0"/>
              <a:t>输入参数：</a:t>
            </a:r>
            <a:r>
              <a:rPr lang="en-US" altLang="zh-CN" dirty="0"/>
              <a:t>[{"name": "prompt", "type": "string", "description": "Detailed description of the desired image content, in English", "required": true}] </a:t>
            </a:r>
            <a:r>
              <a:rPr lang="zh-CN" altLang="en-US" dirty="0"/>
              <a:t>此工具的输入应为</a:t>
            </a:r>
            <a:r>
              <a:rPr lang="en-US" altLang="zh-CN" dirty="0"/>
              <a:t>JSON</a:t>
            </a:r>
            <a:r>
              <a:rPr lang="zh-CN" altLang="en-US" dirty="0"/>
              <a:t>对象。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## When you need to call a tool, please insert the following command in your reply, which can be called zero or multiple times according to your needs: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✿FUNCTION✿: The tool to use, should be one of [</a:t>
            </a:r>
            <a:r>
              <a:rPr lang="en-US" altLang="zh-CN" dirty="0" err="1"/>
              <a:t>my_image_gen</a:t>
            </a:r>
            <a:r>
              <a:rPr lang="en-US" altLang="zh-CN" dirty="0"/>
              <a:t>]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✿ARGS✿: The input of the tool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✿RESULT✿: The result returned by the tool. The image needs to be rendered as ![](</a:t>
            </a:r>
            <a:r>
              <a:rPr lang="en-US" altLang="zh-CN" dirty="0" err="1"/>
              <a:t>url</a:t>
            </a:r>
            <a:r>
              <a:rPr lang="en-US" altLang="zh-CN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✿RETURN✿: Reply based on tool result&lt;|</a:t>
            </a:r>
            <a:r>
              <a:rPr lang="en-US" altLang="zh-CN" dirty="0" err="1"/>
              <a:t>im_end</a:t>
            </a:r>
            <a:r>
              <a:rPr lang="en-US" altLang="zh-CN" dirty="0"/>
              <a:t>|&gt;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&lt;|</a:t>
            </a:r>
            <a:r>
              <a:rPr lang="en-US" altLang="zh-CN" dirty="0" err="1"/>
              <a:t>im_start</a:t>
            </a:r>
            <a:r>
              <a:rPr lang="en-US" altLang="zh-CN" dirty="0"/>
              <a:t>|&gt;user</a:t>
            </a:r>
          </a:p>
          <a:p>
            <a:pPr>
              <a:lnSpc>
                <a:spcPct val="80000"/>
              </a:lnSpc>
            </a:pPr>
            <a:r>
              <a:rPr lang="en-US" altLang="zh-CN" dirty="0"/>
              <a:t>give me a panda picture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✿FUNCTION✿: </a:t>
            </a:r>
            <a:r>
              <a:rPr lang="en-US" altLang="zh-CN" dirty="0" err="1">
                <a:solidFill>
                  <a:srgbClr val="0070C0"/>
                </a:solidFill>
              </a:rPr>
              <a:t>my_image_gen</a:t>
            </a:r>
            <a:endParaRPr lang="en-US" altLang="zh-CN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✿ARGS✿: {"prompt": "A cute panda eating bamboo in a bamboo forest"}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✿RESULT✿: {"</a:t>
            </a:r>
            <a:r>
              <a:rPr lang="en-US" altLang="zh-CN" dirty="0" err="1">
                <a:solidFill>
                  <a:srgbClr val="0070C0"/>
                </a:solidFill>
              </a:rPr>
              <a:t>image_url</a:t>
            </a:r>
            <a:r>
              <a:rPr lang="en-US" altLang="zh-CN" dirty="0">
                <a:solidFill>
                  <a:srgbClr val="0070C0"/>
                </a:solidFill>
              </a:rPr>
              <a:t>": "https://image.pollinations.ai/prompt/A%20cute%20panda%20eating%20bamboo%20in%20a%20bamboo%20forest"}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✿RETURN✿&lt;|</a:t>
            </a:r>
            <a:r>
              <a:rPr lang="en-US" altLang="zh-CN" dirty="0" err="1">
                <a:solidFill>
                  <a:srgbClr val="0070C0"/>
                </a:solidFill>
              </a:rPr>
              <a:t>im_end</a:t>
            </a:r>
            <a:r>
              <a:rPr lang="en-US" altLang="zh-CN" dirty="0">
                <a:solidFill>
                  <a:srgbClr val="0070C0"/>
                </a:solidFill>
              </a:rPr>
              <a:t>|&gt;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9D2A74A-AC48-BBC9-4C49-B380D6BBF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1129" y="785342"/>
            <a:ext cx="7420871" cy="4730436"/>
          </a:xfrm>
          <a:prstGeom prst="rect">
            <a:avLst/>
          </a:prstGeom>
          <a:noFill/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Automata: The Future is Self-Written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608278" y="1844828"/>
            <a:ext cx="45975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基于向量数据库将文档和代码内容进行检索，从而实现项目级别的迭代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实现流程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将现有项目向量化存储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接收迭代需求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检索相关的背景数据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拆分任务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构建代码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生成测试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560870" y="5622657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Automata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系统架构</a:t>
            </a:r>
          </a:p>
        </p:txBody>
      </p:sp>
    </p:spTree>
    <p:extLst>
      <p:ext uri="{BB962C8B-B14F-4D97-AF65-F5344CB8AC3E}">
        <p14:creationId xmlns:p14="http://schemas.microsoft.com/office/powerpoint/2010/main" val="3577814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SQL-PALM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基于大模型的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NL2SQL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546134" y="2136338"/>
            <a:ext cx="42034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从少到多的提示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将任务分解成子任务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使用每个提示解决子任务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将子任务合并成完整的任务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自主问题纠正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运行生成的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将错误信息提供给大模型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通过多次提示尝试解决问题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658274" y="5091871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SQL-PALM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4" descr="图形用户界面  描述已自动生成">
            <a:extLst>
              <a:ext uri="{FF2B5EF4-FFF2-40B4-BE49-F238E27FC236}">
                <a16:creationId xmlns:a16="http://schemas.microsoft.com/office/drawing/2014/main" id="{1F9049DD-F16F-D395-BFE0-0D18913C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37" y="1520581"/>
            <a:ext cx="7226063" cy="35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0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19026</TotalTime>
  <Words>1399</Words>
  <Application>Microsoft Office PowerPoint</Application>
  <PresentationFormat>宽屏</PresentationFormat>
  <Paragraphs>270</Paragraphs>
  <Slides>18</Slides>
  <Notes>3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LANTINGHEI SC DEMIBOLD</vt:lpstr>
      <vt:lpstr>等线</vt:lpstr>
      <vt:lpstr>隶书</vt:lpstr>
      <vt:lpstr>微软雅黑</vt:lpstr>
      <vt:lpstr>Arial</vt:lpstr>
      <vt:lpstr>Calibri</vt:lpstr>
      <vt:lpstr>Calibri Light</vt:lpstr>
      <vt:lpstr>Cambria Math</vt:lpstr>
      <vt:lpstr>Times New Roman</vt:lpstr>
      <vt:lpstr>Office 主题</vt:lpstr>
      <vt:lpstr>大模型辅助软件开发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Automata: The Future is Self-Written</vt:lpstr>
      <vt:lpstr>SQL-PALM 基于大模型的 NL2SQL</vt:lpstr>
      <vt:lpstr>TaskWeaver-代码驱动的Agent框架</vt:lpstr>
      <vt:lpstr>Microsoft Copilot</vt:lpstr>
      <vt:lpstr>智能搜索</vt:lpstr>
      <vt:lpstr>个人智能助理</vt:lpstr>
      <vt:lpstr>个人智能助理</vt:lpstr>
      <vt:lpstr>数字人/NPC</vt:lpstr>
      <vt:lpstr>统合经验总结与标准化递推</vt:lpstr>
      <vt:lpstr>Deep symbolic regression for physics guided by units constraints:  toward the automated discovery of physical laws</vt:lpstr>
      <vt:lpstr>AlphaFold-latest 与 维度灾难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永达 于</cp:lastModifiedBy>
  <cp:revision>1792</cp:revision>
  <dcterms:created xsi:type="dcterms:W3CDTF">2015-10-24T01:57:00Z</dcterms:created>
  <dcterms:modified xsi:type="dcterms:W3CDTF">2024-11-06T10:47:16Z</dcterms:modified>
  <cp:category>第一PPT模板网-WWW.1PPT.COM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